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7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5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15270-C524-40A5-88E6-9195F42C6140}" type="datetimeFigureOut">
              <a:rPr lang="en-AU" smtClean="0"/>
              <a:t>22/07/2015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E9769-B9DF-4F16-84EA-D2D7DAAA4E1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96550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15270-C524-40A5-88E6-9195F42C6140}" type="datetimeFigureOut">
              <a:rPr lang="en-AU" smtClean="0"/>
              <a:t>22/07/2015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E9769-B9DF-4F16-84EA-D2D7DAAA4E1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120132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15270-C524-40A5-88E6-9195F42C6140}" type="datetimeFigureOut">
              <a:rPr lang="en-AU" smtClean="0"/>
              <a:t>22/07/2015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E9769-B9DF-4F16-84EA-D2D7DAAA4E1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0450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15270-C524-40A5-88E6-9195F42C6140}" type="datetimeFigureOut">
              <a:rPr lang="en-AU" smtClean="0"/>
              <a:t>22/07/2015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E9769-B9DF-4F16-84EA-D2D7DAAA4E1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29527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15270-C524-40A5-88E6-9195F42C6140}" type="datetimeFigureOut">
              <a:rPr lang="en-AU" smtClean="0"/>
              <a:t>22/07/2015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E9769-B9DF-4F16-84EA-D2D7DAAA4E1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02071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15270-C524-40A5-88E6-9195F42C6140}" type="datetimeFigureOut">
              <a:rPr lang="en-AU" smtClean="0"/>
              <a:t>22/07/2015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E9769-B9DF-4F16-84EA-D2D7DAAA4E1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90626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15270-C524-40A5-88E6-9195F42C6140}" type="datetimeFigureOut">
              <a:rPr lang="en-AU" smtClean="0"/>
              <a:t>22/07/2015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E9769-B9DF-4F16-84EA-D2D7DAAA4E1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0960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15270-C524-40A5-88E6-9195F42C6140}" type="datetimeFigureOut">
              <a:rPr lang="en-AU" smtClean="0"/>
              <a:t>22/07/2015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E9769-B9DF-4F16-84EA-D2D7DAAA4E1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63359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15270-C524-40A5-88E6-9195F42C6140}" type="datetimeFigureOut">
              <a:rPr lang="en-AU" smtClean="0"/>
              <a:t>22/07/2015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E9769-B9DF-4F16-84EA-D2D7DAAA4E1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556838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15270-C524-40A5-88E6-9195F42C6140}" type="datetimeFigureOut">
              <a:rPr lang="en-AU" smtClean="0"/>
              <a:t>22/07/2015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E9769-B9DF-4F16-84EA-D2D7DAAA4E1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38397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15270-C524-40A5-88E6-9195F42C6140}" type="datetimeFigureOut">
              <a:rPr lang="en-AU" smtClean="0"/>
              <a:t>22/07/2015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E9769-B9DF-4F16-84EA-D2D7DAAA4E1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47072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15270-C524-40A5-88E6-9195F42C6140}" type="datetimeFigureOut">
              <a:rPr lang="en-AU" smtClean="0"/>
              <a:t>22/07/2015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CE9769-B9DF-4F16-84EA-D2D7DAAA4E1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71062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mailto:helen.mcburney@monash.edu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Evidence Based Practice 2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 smtClean="0"/>
              <a:t>Searching the Literature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650427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Save your search output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AU" dirty="0" smtClean="0"/>
              <a:t>Some data bases will let you save the search findings and e-mail them to yourself</a:t>
            </a:r>
          </a:p>
          <a:p>
            <a:r>
              <a:rPr lang="en-AU" dirty="0" smtClean="0"/>
              <a:t>If you have bibliographic software you can save the search in a format that can be opened by this software (</a:t>
            </a:r>
            <a:r>
              <a:rPr lang="en-AU" dirty="0" err="1" smtClean="0"/>
              <a:t>eg</a:t>
            </a:r>
            <a:r>
              <a:rPr lang="en-AU" dirty="0" smtClean="0"/>
              <a:t> if you have EndNote, save in an .</a:t>
            </a:r>
            <a:r>
              <a:rPr lang="en-AU" dirty="0" err="1" smtClean="0"/>
              <a:t>enl</a:t>
            </a:r>
            <a:r>
              <a:rPr lang="en-AU" dirty="0" smtClean="0"/>
              <a:t> format (end note library))</a:t>
            </a:r>
          </a:p>
          <a:p>
            <a:r>
              <a:rPr lang="en-AU" dirty="0" smtClean="0"/>
              <a:t>If no other options see if you can print the output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73836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Search more than one database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 smtClean="0"/>
              <a:t>Why?</a:t>
            </a:r>
          </a:p>
          <a:p>
            <a:r>
              <a:rPr lang="en-AU" dirty="0"/>
              <a:t>D</a:t>
            </a:r>
            <a:r>
              <a:rPr lang="en-AU" dirty="0" smtClean="0"/>
              <a:t>ifferent databases cover different ranges of journals. This will give you the broadest coverage and the best chance of finding all relevant papers.</a:t>
            </a:r>
          </a:p>
          <a:p>
            <a:r>
              <a:rPr lang="en-AU" dirty="0" smtClean="0"/>
              <a:t>Try to search all of the relevant databases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063368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Completing your search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 smtClean="0"/>
              <a:t>There are other strategies that can help you find relevant papers:</a:t>
            </a:r>
          </a:p>
          <a:p>
            <a:r>
              <a:rPr lang="en-AU" dirty="0" smtClean="0"/>
              <a:t>Search by author</a:t>
            </a:r>
          </a:p>
          <a:p>
            <a:r>
              <a:rPr lang="en-AU" dirty="0" smtClean="0"/>
              <a:t>Search specific journals (electronic or hand search of the index)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000431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Preparation for workshop 3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AU" dirty="0" smtClean="0"/>
              <a:t>Locate a full copy of at least 2 papers that meet your search criteria and are key to your question.</a:t>
            </a:r>
          </a:p>
          <a:p>
            <a:r>
              <a:rPr lang="en-AU" dirty="0" smtClean="0"/>
              <a:t>Get a copy of each paper and read in full (not just the abstract)</a:t>
            </a:r>
          </a:p>
          <a:p>
            <a:r>
              <a:rPr lang="en-AU" dirty="0" smtClean="0"/>
              <a:t>Next time we will analyse these papers for bias (decide if we think they are worth consideration) and summarise what the authors have reported they did, their results and conclusions.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88997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Questions?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 smtClean="0"/>
              <a:t>Email: </a:t>
            </a:r>
            <a:r>
              <a:rPr lang="en-AU" dirty="0" smtClean="0">
                <a:hlinkClick r:id="rId2"/>
              </a:rPr>
              <a:t>helen.mcburney@monash.edu</a:t>
            </a:r>
            <a:endParaRPr lang="en-AU" dirty="0" smtClean="0"/>
          </a:p>
          <a:p>
            <a:pPr marL="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709194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What you need: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An Athens account via a My Athens login</a:t>
            </a:r>
          </a:p>
          <a:p>
            <a:r>
              <a:rPr lang="en-AU" dirty="0" smtClean="0"/>
              <a:t>Your question</a:t>
            </a:r>
          </a:p>
          <a:p>
            <a:r>
              <a:rPr lang="en-AU" dirty="0" smtClean="0"/>
              <a:t>Alternatives to all the elements of your question</a:t>
            </a:r>
          </a:p>
          <a:p>
            <a:r>
              <a:rPr lang="en-AU" dirty="0" smtClean="0"/>
              <a:t>Some idea of the databases you wish to search</a:t>
            </a:r>
          </a:p>
          <a:p>
            <a:r>
              <a:rPr lang="en-AU" dirty="0" smtClean="0"/>
              <a:t>A word document and memory stick OR a notepad </a:t>
            </a:r>
            <a:r>
              <a:rPr lang="en-AU" dirty="0"/>
              <a:t>and </a:t>
            </a:r>
            <a:r>
              <a:rPr lang="en-AU" dirty="0" smtClean="0"/>
              <a:t>pen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004211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What we will do today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Review a number of databases either publically available or via an Athens account</a:t>
            </a:r>
          </a:p>
          <a:p>
            <a:r>
              <a:rPr lang="en-AU" dirty="0" smtClean="0"/>
              <a:t>Decide on final search strategy</a:t>
            </a:r>
          </a:p>
          <a:p>
            <a:r>
              <a:rPr lang="en-AU" dirty="0" smtClean="0"/>
              <a:t>Run your search strategy in at least one database</a:t>
            </a:r>
          </a:p>
          <a:p>
            <a:r>
              <a:rPr lang="en-AU" dirty="0" smtClean="0"/>
              <a:t>Save the output</a:t>
            </a:r>
          </a:p>
          <a:p>
            <a:r>
              <a:rPr lang="en-AU" dirty="0" smtClean="0"/>
              <a:t>Locate and retrieve one or two papers to read for Workshop 3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430134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Select a database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AU" dirty="0" smtClean="0"/>
              <a:t>Major databases available via the Clinicians Health Channel:</a:t>
            </a:r>
          </a:p>
          <a:p>
            <a:r>
              <a:rPr lang="en-AU" dirty="0" smtClean="0"/>
              <a:t>CINAHL plus</a:t>
            </a:r>
          </a:p>
          <a:p>
            <a:r>
              <a:rPr lang="en-AU" dirty="0" smtClean="0"/>
              <a:t>Cochrane Library</a:t>
            </a:r>
          </a:p>
          <a:p>
            <a:r>
              <a:rPr lang="en-AU" dirty="0" err="1" smtClean="0"/>
              <a:t>Embase</a:t>
            </a:r>
            <a:endParaRPr lang="en-AU" dirty="0" smtClean="0"/>
          </a:p>
          <a:p>
            <a:r>
              <a:rPr lang="en-AU" dirty="0" smtClean="0"/>
              <a:t>Medline</a:t>
            </a:r>
          </a:p>
          <a:p>
            <a:r>
              <a:rPr lang="en-AU" dirty="0" err="1" smtClean="0"/>
              <a:t>PsychINFO</a:t>
            </a:r>
            <a:endParaRPr lang="en-AU" dirty="0" smtClean="0"/>
          </a:p>
          <a:p>
            <a:r>
              <a:rPr lang="en-AU" dirty="0" smtClean="0"/>
              <a:t>Pub Med</a:t>
            </a:r>
          </a:p>
          <a:p>
            <a:pPr marL="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290628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Apply Search Limits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AU" dirty="0" smtClean="0"/>
              <a:t>Use consistent limits (decide these before you start):</a:t>
            </a:r>
          </a:p>
          <a:p>
            <a:r>
              <a:rPr lang="en-AU" dirty="0" smtClean="0"/>
              <a:t>Date</a:t>
            </a:r>
          </a:p>
          <a:p>
            <a:r>
              <a:rPr lang="en-AU" dirty="0" smtClean="0"/>
              <a:t>Language</a:t>
            </a:r>
          </a:p>
          <a:p>
            <a:r>
              <a:rPr lang="en-AU" dirty="0" smtClean="0"/>
              <a:t>Age</a:t>
            </a:r>
          </a:p>
          <a:p>
            <a:r>
              <a:rPr lang="en-AU" dirty="0" smtClean="0"/>
              <a:t>Gender</a:t>
            </a:r>
          </a:p>
          <a:p>
            <a:r>
              <a:rPr lang="en-AU" dirty="0" smtClean="0"/>
              <a:t>Human</a:t>
            </a:r>
          </a:p>
          <a:p>
            <a:r>
              <a:rPr lang="en-AU" dirty="0" smtClean="0"/>
              <a:t>Study type (Sys RV, RCT, thesis, </a:t>
            </a:r>
            <a:r>
              <a:rPr lang="en-AU" dirty="0" err="1" smtClean="0"/>
              <a:t>conf</a:t>
            </a:r>
            <a:r>
              <a:rPr lang="en-AU" dirty="0" smtClean="0"/>
              <a:t> abstract)</a:t>
            </a:r>
          </a:p>
          <a:p>
            <a:r>
              <a:rPr lang="en-AU" dirty="0" smtClean="0"/>
              <a:t>What elements of the paper you want searched</a:t>
            </a:r>
          </a:p>
          <a:p>
            <a:pPr lvl="1"/>
            <a:r>
              <a:rPr lang="en-AU" dirty="0" smtClean="0"/>
              <a:t>Title /Abstract/ Full paper</a:t>
            </a:r>
          </a:p>
          <a:p>
            <a:r>
              <a:rPr lang="en-AU" dirty="0" smtClean="0"/>
              <a:t>Abstract / Full paper available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100228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Entering Search Terms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AU" dirty="0" smtClean="0"/>
              <a:t>Most data bases have a method for allowing you to search all endings of a word or phrase without have to enter them individually</a:t>
            </a:r>
          </a:p>
          <a:p>
            <a:r>
              <a:rPr lang="en-AU" dirty="0" smtClean="0"/>
              <a:t>Usually this involves using either *  or $</a:t>
            </a:r>
          </a:p>
          <a:p>
            <a:r>
              <a:rPr lang="en-AU" dirty="0" err="1"/>
              <a:t>p</a:t>
            </a:r>
            <a:r>
              <a:rPr lang="en-AU" dirty="0" err="1" smtClean="0"/>
              <a:t>hysiother</a:t>
            </a:r>
            <a:r>
              <a:rPr lang="en-AU" dirty="0" smtClean="0"/>
              <a:t>* can be used to search:</a:t>
            </a:r>
          </a:p>
          <a:p>
            <a:pPr lvl="1"/>
            <a:r>
              <a:rPr lang="en-AU" dirty="0"/>
              <a:t>p</a:t>
            </a:r>
            <a:r>
              <a:rPr lang="en-AU" dirty="0" smtClean="0"/>
              <a:t>hysiotherapist</a:t>
            </a:r>
          </a:p>
          <a:p>
            <a:pPr lvl="1"/>
            <a:r>
              <a:rPr lang="en-AU" dirty="0" smtClean="0"/>
              <a:t>Physiotherapy</a:t>
            </a:r>
          </a:p>
          <a:p>
            <a:r>
              <a:rPr lang="en-AU" dirty="0"/>
              <a:t>p</a:t>
            </a:r>
            <a:r>
              <a:rPr lang="en-AU" dirty="0" smtClean="0"/>
              <a:t>hysical </a:t>
            </a:r>
            <a:r>
              <a:rPr lang="en-AU" dirty="0" err="1" smtClean="0"/>
              <a:t>ther</a:t>
            </a:r>
            <a:r>
              <a:rPr lang="en-AU" dirty="0" smtClean="0"/>
              <a:t>* will find:</a:t>
            </a:r>
          </a:p>
          <a:p>
            <a:pPr lvl="1"/>
            <a:r>
              <a:rPr lang="en-AU" dirty="0"/>
              <a:t>p</a:t>
            </a:r>
            <a:r>
              <a:rPr lang="en-AU" dirty="0" smtClean="0"/>
              <a:t>hysical therapist or physical therapy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680178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Enter your search terms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AU" dirty="0" smtClean="0"/>
              <a:t>One at a time initially</a:t>
            </a:r>
          </a:p>
          <a:p>
            <a:pPr lvl="1"/>
            <a:r>
              <a:rPr lang="en-AU" dirty="0"/>
              <a:t>Heart Attack </a:t>
            </a:r>
          </a:p>
          <a:p>
            <a:pPr lvl="1"/>
            <a:r>
              <a:rPr lang="en-AU" dirty="0"/>
              <a:t>Myocardial infarction </a:t>
            </a:r>
            <a:endParaRPr lang="en-AU" dirty="0" smtClean="0"/>
          </a:p>
          <a:p>
            <a:pPr lvl="1"/>
            <a:r>
              <a:rPr lang="en-AU" dirty="0" smtClean="0"/>
              <a:t>AMI</a:t>
            </a:r>
            <a:endParaRPr lang="en-AU" dirty="0"/>
          </a:p>
          <a:p>
            <a:pPr lvl="1"/>
            <a:r>
              <a:rPr lang="en-AU" dirty="0"/>
              <a:t>STEMI </a:t>
            </a:r>
          </a:p>
          <a:p>
            <a:pPr lvl="1"/>
            <a:r>
              <a:rPr lang="en-AU" dirty="0"/>
              <a:t>Non-STEMI  etc.</a:t>
            </a:r>
          </a:p>
          <a:p>
            <a:r>
              <a:rPr lang="en-AU" dirty="0" smtClean="0"/>
              <a:t>Note how many papers are located for each term</a:t>
            </a:r>
          </a:p>
          <a:p>
            <a:pPr marL="0" indent="0">
              <a:buNone/>
            </a:pPr>
            <a:endParaRPr lang="en-AU" dirty="0" smtClean="0"/>
          </a:p>
          <a:p>
            <a:r>
              <a:rPr lang="en-AU" dirty="0" smtClean="0"/>
              <a:t>Terms that are alternatives for each other can then be combined with OR</a:t>
            </a:r>
          </a:p>
          <a:p>
            <a:pPr lvl="1"/>
            <a:r>
              <a:rPr lang="en-AU" dirty="0" smtClean="0"/>
              <a:t>Heart attack OR Myocardial infarction OR AMI OR STEMI OR non-STEMI</a:t>
            </a:r>
            <a:endParaRPr lang="en-AU" dirty="0"/>
          </a:p>
          <a:p>
            <a:r>
              <a:rPr lang="en-AU" dirty="0" smtClean="0"/>
              <a:t>Note how many papers you now have. </a:t>
            </a:r>
          </a:p>
        </p:txBody>
      </p:sp>
    </p:spTree>
    <p:extLst>
      <p:ext uri="{BB962C8B-B14F-4D97-AF65-F5344CB8AC3E}">
        <p14:creationId xmlns:p14="http://schemas.microsoft.com/office/powerpoint/2010/main" val="28017021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Enter your search terms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AU" dirty="0" smtClean="0"/>
              <a:t>You will usually have a set of alternative terms for each element of your question.</a:t>
            </a:r>
          </a:p>
          <a:p>
            <a:r>
              <a:rPr lang="en-AU" dirty="0" smtClean="0"/>
              <a:t>If you are using a PICO format this will give a set of terms combined with OR for each of the P, I, C and O.</a:t>
            </a:r>
          </a:p>
          <a:p>
            <a:r>
              <a:rPr lang="en-AU" dirty="0" smtClean="0"/>
              <a:t>Once you have these as 4 search streams you can then use AND to combine them all- this will give you a final set of papers the database has located that meet your search terms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693101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Remove Duplicates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Most (but not all) databases will give you some way of identifying and removing duplicate papers from your list </a:t>
            </a:r>
          </a:p>
          <a:p>
            <a:r>
              <a:rPr lang="en-AU" dirty="0" smtClean="0"/>
              <a:t>Note how many papers you have left at the end of this process.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104589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621</Words>
  <Application>Microsoft Office PowerPoint</Application>
  <PresentationFormat>On-screen Show (4:3)</PresentationFormat>
  <Paragraphs>78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Evidence Based Practice 2</vt:lpstr>
      <vt:lpstr>What you need:</vt:lpstr>
      <vt:lpstr>What we will do today</vt:lpstr>
      <vt:lpstr>Select a database</vt:lpstr>
      <vt:lpstr>Apply Search Limits</vt:lpstr>
      <vt:lpstr>Entering Search Terms</vt:lpstr>
      <vt:lpstr>Enter your search terms</vt:lpstr>
      <vt:lpstr>Enter your search terms</vt:lpstr>
      <vt:lpstr>Remove Duplicates</vt:lpstr>
      <vt:lpstr>Save your search output</vt:lpstr>
      <vt:lpstr>Search more than one database</vt:lpstr>
      <vt:lpstr>Completing your search</vt:lpstr>
      <vt:lpstr>Preparation for workshop 3</vt:lpstr>
      <vt:lpstr>Questions?</vt:lpstr>
    </vt:vector>
  </TitlesOfParts>
  <Company>Monash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Evidence Based Practice 2</dc:title>
  <dc:creator>Helen McBurney</dc:creator>
  <cp:lastModifiedBy>Dean Taylor</cp:lastModifiedBy>
  <cp:revision>8</cp:revision>
  <dcterms:created xsi:type="dcterms:W3CDTF">2015-04-15T02:38:44Z</dcterms:created>
  <dcterms:modified xsi:type="dcterms:W3CDTF">2015-07-22T00:22:34Z</dcterms:modified>
</cp:coreProperties>
</file>